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</p:sldMasterIdLst>
  <p:sldIdLst>
    <p:sldId id="256" r:id="rId5"/>
    <p:sldId id="258" r:id="rId6"/>
    <p:sldId id="262" r:id="rId7"/>
    <p:sldId id="264" r:id="rId8"/>
    <p:sldId id="260" r:id="rId9"/>
    <p:sldId id="261" r:id="rId10"/>
    <p:sldId id="257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01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175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360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8D551-9975-4D4B-AC3E-D28D39889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E3798E-151D-43F9-9FE8-8BC646F8B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2E85D-ED18-4817-B3F4-AD74DBE5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2CE98-1ADA-4568-9130-FD90191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0C5090-A196-4138-91C2-A0935D83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0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989C0-18DD-4315-9A74-D680C7D1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650FC-CBC7-4490-976A-E5A51D42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8A500-36E3-44BE-8BC0-701918E0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BE67D-0AE6-45B2-A15D-EF7CC300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B3E015-0390-4085-BD37-48BDA1D4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1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38525-30AA-4AFD-9522-4050E04C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1693F5-6D40-4EF1-8577-9C1AF3B7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C1A51-E157-4B27-983C-BE744E11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0D08A3-1DE8-4E0F-8937-CC48CF12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F1981-CA1C-4B26-BBF8-ACFF2D6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0C34B-13C3-4A56-B3EA-6B53EF08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31A09-16F4-4A28-9FB9-AC0EE65E7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13D49B-8A4F-4BF7-B5FC-51D345118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7DC156-8B6A-46A6-BE6D-5CED365C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6FB4D6-D516-43C2-A771-36142229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DF2657-DEE9-4762-835A-D93EB140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88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160B7-55E5-43B5-9642-809E7E2E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987CA2-76F6-4D0D-BA28-0A57CDEA5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6F489B-2ADC-4BDA-821D-5C88D5152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7B020F-B3D3-4CA9-9FA7-D2641540E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5C8F1C-780E-4BEA-83D7-1FEA2C8F2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CE5467-51AA-4960-B36F-46F48155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802F64-C0F5-4341-9F98-02453B7D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6A0783-4022-4FF5-A2A7-A5CC9B51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6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E3405-4B55-4429-B71C-FF698F12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6CBBA1-FB93-47B6-9281-8A9D4027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76562B-B01A-442A-9465-212ABBDB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B83F6A-1B95-4C93-99E7-8E15A97E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5BA7BE-A603-43AC-B71F-BEED7DE5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19FAB2-9713-45D7-9CEE-7C3D41B0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9EF435-CB17-4E5C-A32E-8ABE1981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57C61-CA0C-45A2-B0FE-8E018E4E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81C7A0-4376-4294-8D9D-BA966C3B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991691-08A9-4A6B-9B1B-B9109FFD7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51BD7-B94C-49B9-9CAE-57B7F4D6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CAF3A2-1B93-4C32-ABEA-422D94B4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F0E10D-E879-428C-91F3-4E118589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1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7677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A8307-855F-49C1-93BB-2A038831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219617-E823-47ED-9A6C-495EA9860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5BE84-5F88-4197-8077-052432925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561826-19E7-4C5C-B916-ED2E1EFA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0D990-D2CF-49D0-819C-2E10795E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7095C1-C3D7-4215-B11F-97D9B2D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2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A2C2F-D785-450C-8CBD-6CABC256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264E83-AA37-4748-9FEB-43327E005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7CA0B-5BFD-4E61-8D5F-D66AD56D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0D82B-6A0E-48C5-A150-70235936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F2496B-5F47-4A2E-849C-BFD69520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6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9D182A-9156-4A8A-9928-AFEF992ED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9E3AE7-A895-44E2-9C4D-D9B58693C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EEB53-B90E-4B35-A143-FDB833B8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C892F3-F2C8-45B3-BD8E-59251AF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FBAB7F-536D-46DA-B65E-E6AA1162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058" y="1126764"/>
            <a:ext cx="9559603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693" y="2316163"/>
            <a:ext cx="6140659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1" y="2568004"/>
            <a:ext cx="7886700" cy="11938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txBody>
          <a:bodyPr anchor="ctr">
            <a:normAutofit/>
          </a:bodyPr>
          <a:lstStyle>
            <a:lvl1pPr algn="ctr">
              <a:defRPr sz="3599" b="1">
                <a:solidFill>
                  <a:srgbClr val="003D7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259" y="212346"/>
            <a:ext cx="2689898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61592" y="-4462551"/>
            <a:ext cx="22089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61592" y="2219005"/>
            <a:ext cx="22089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5" y="389854"/>
            <a:ext cx="778742" cy="11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4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48898" y="-4205221"/>
            <a:ext cx="823877" cy="920702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93800" y="6666095"/>
            <a:ext cx="321317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015397" y="2650683"/>
            <a:ext cx="198804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6729" y="6666095"/>
            <a:ext cx="363620" cy="19880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270961" y="6666095"/>
            <a:ext cx="218644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532849" y="6666095"/>
            <a:ext cx="218644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172" y="25404"/>
            <a:ext cx="595181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55471" y="-13647"/>
            <a:ext cx="7642119" cy="8238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5" y="31044"/>
            <a:ext cx="375518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32276" y="526498"/>
            <a:ext cx="516224" cy="4514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778375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572671" y="-32315"/>
            <a:ext cx="623586" cy="882170"/>
            <a:chOff x="11429999" y="-12799"/>
            <a:chExt cx="831448" cy="123243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11429999" y="766556"/>
              <a:ext cx="831448" cy="45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-1" y="3722146"/>
            <a:ext cx="9144002" cy="3135854"/>
          </a:xfrm>
          <a:prstGeom prst="rect">
            <a:avLst/>
          </a:prstGeom>
          <a:gradFill flip="none" rotWithShape="1">
            <a:gsLst>
              <a:gs pos="43000">
                <a:srgbClr val="569835"/>
              </a:gs>
              <a:gs pos="26000">
                <a:srgbClr val="D61621"/>
              </a:gs>
              <a:gs pos="0">
                <a:srgbClr val="FAA634"/>
              </a:gs>
              <a:gs pos="100000">
                <a:srgbClr val="0050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Flowchart: Manual Input 6"/>
          <p:cNvSpPr/>
          <p:nvPr userDrawn="1"/>
        </p:nvSpPr>
        <p:spPr>
          <a:xfrm flipV="1">
            <a:off x="-1273" y="3420939"/>
            <a:ext cx="9145274" cy="3263943"/>
          </a:xfrm>
          <a:prstGeom prst="trapezoid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43" y="255782"/>
            <a:ext cx="363620" cy="19880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" y="-54856"/>
            <a:ext cx="732101" cy="904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/>
          <a:srcRect l="23751" t="90229" r="6263" b="8083"/>
          <a:stretch/>
        </p:blipFill>
        <p:spPr>
          <a:xfrm>
            <a:off x="1" y="6684926"/>
            <a:ext cx="9123578" cy="1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793801" y="6666098"/>
            <a:ext cx="321317" cy="198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6732" y="6666098"/>
            <a:ext cx="363620" cy="198805"/>
          </a:xfrm>
          <a:noFill/>
        </p:spPr>
        <p:txBody>
          <a:bodyPr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5406"/>
            <a:ext cx="595181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88832" y="131855"/>
            <a:ext cx="7312543" cy="737577"/>
          </a:xfrm>
          <a:noFill/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946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DB8071-5574-4719-9F5C-1CC8536B9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/>
          <a:stretch/>
        </p:blipFill>
        <p:spPr>
          <a:xfrm>
            <a:off x="0" y="0"/>
            <a:ext cx="9144000" cy="1273916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E227C008-7BEB-4B9E-9FCE-FEAF6EC2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947" y="6422081"/>
            <a:ext cx="306238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5D5D24-D8F3-4D71-BBCF-9F6729A55BB3}"/>
              </a:ext>
            </a:extLst>
          </p:cNvPr>
          <p:cNvSpPr/>
          <p:nvPr userDrawn="1"/>
        </p:nvSpPr>
        <p:spPr>
          <a:xfrm>
            <a:off x="0" y="0"/>
            <a:ext cx="9144000" cy="1273916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61A752-D4D9-4F76-A11A-CBC1956B9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7" y="319853"/>
            <a:ext cx="484883" cy="68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E87DD0-9DE6-4D77-B88B-5279DE40BC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14" y="205580"/>
            <a:ext cx="695240" cy="91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4AF0C-380B-4230-A31F-74B48BE9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8" y="205576"/>
            <a:ext cx="7362647" cy="106834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65A83E-88C8-4AF7-9360-DFF01E58D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82" y="1402082"/>
            <a:ext cx="4453661" cy="5384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78B460FD-072F-4CA6-B587-B3A10B005B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6764" y="1402082"/>
            <a:ext cx="4453660" cy="5384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054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8D551-9975-4D4B-AC3E-D28D39889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E3798E-151D-43F9-9FE8-8BC646F8B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2E85D-ED18-4817-B3F4-AD74DBE5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2CE98-1ADA-4568-9130-FD90191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0C5090-A196-4138-91C2-A0935D83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01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989C0-18DD-4315-9A74-D680C7D1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650FC-CBC7-4490-976A-E5A51D42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8A500-36E3-44BE-8BC0-701918E0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BE67D-0AE6-45B2-A15D-EF7CC300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B3E015-0390-4085-BD37-48BDA1D4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5526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38525-30AA-4AFD-9522-4050E04C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1693F5-6D40-4EF1-8577-9C1AF3B7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C1A51-E157-4B27-983C-BE744E11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0D08A3-1DE8-4E0F-8937-CC48CF12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F1981-CA1C-4B26-BBF8-ACFF2D6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4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0C34B-13C3-4A56-B3EA-6B53EF08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31A09-16F4-4A28-9FB9-AC0EE65E7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13D49B-8A4F-4BF7-B5FC-51D345118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7DC156-8B6A-46A6-BE6D-5CED365C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6FB4D6-D516-43C2-A771-36142229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DF2657-DEE9-4762-835A-D93EB140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88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160B7-55E5-43B5-9642-809E7E2E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987CA2-76F6-4D0D-BA28-0A57CDEA5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6F489B-2ADC-4BDA-821D-5C88D5152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7B020F-B3D3-4CA9-9FA7-D2641540E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5C8F1C-780E-4BEA-83D7-1FEA2C8F2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CE5467-51AA-4960-B36F-46F48155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802F64-C0F5-4341-9F98-02453B7D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6A0783-4022-4FF5-A2A7-A5CC9B51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66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E3405-4B55-4429-B71C-FF698F12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6CBBA1-FB93-47B6-9281-8A9D4027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76562B-B01A-442A-9465-212ABBDB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B83F6A-1B95-4C93-99E7-8E15A97E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7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5BA7BE-A603-43AC-B71F-BEED7DE5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19FAB2-9713-45D7-9CEE-7C3D41B0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9EF435-CB17-4E5C-A32E-8ABE1981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8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57C61-CA0C-45A2-B0FE-8E018E4E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81C7A0-4376-4294-8D9D-BA966C3B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991691-08A9-4A6B-9B1B-B9109FFD7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51BD7-B94C-49B9-9CAE-57B7F4D6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CAF3A2-1B93-4C32-ABEA-422D94B4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F0E10D-E879-428C-91F3-4E118589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12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A8307-855F-49C1-93BB-2A038831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219617-E823-47ED-9A6C-495EA9860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5BE84-5F88-4197-8077-052432925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561826-19E7-4C5C-B916-ED2E1EFA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0D990-D2CF-49D0-819C-2E10795E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7095C1-C3D7-4215-B11F-97D9B2D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2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A2C2F-D785-450C-8CBD-6CABC256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264E83-AA37-4748-9FEB-43327E005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7CA0B-5BFD-4E61-8D5F-D66AD56D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0D82B-6A0E-48C5-A150-70235936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F2496B-5F47-4A2E-849C-BFD69520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67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9D182A-9156-4A8A-9928-AFEF992ED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9E3AE7-A895-44E2-9C4D-D9B58693C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EEB53-B90E-4B35-A143-FDB833B8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C892F3-F2C8-45B3-BD8E-59251AF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FBAB7F-536D-46DA-B65E-E6AA1162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6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058" y="1126764"/>
            <a:ext cx="9559603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693" y="2316163"/>
            <a:ext cx="6140659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1" y="2568004"/>
            <a:ext cx="7886700" cy="11938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txBody>
          <a:bodyPr anchor="ctr">
            <a:normAutofit/>
          </a:bodyPr>
          <a:lstStyle>
            <a:lvl1pPr algn="ctr">
              <a:defRPr sz="3599" b="1">
                <a:solidFill>
                  <a:srgbClr val="003D7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259" y="212346"/>
            <a:ext cx="2689898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61592" y="-4462551"/>
            <a:ext cx="22089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61592" y="2219005"/>
            <a:ext cx="22089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5" y="389854"/>
            <a:ext cx="778742" cy="11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3191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48898" y="-4205221"/>
            <a:ext cx="823877" cy="920702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93800" y="6666095"/>
            <a:ext cx="321317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015397" y="2650683"/>
            <a:ext cx="198804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6729" y="6666095"/>
            <a:ext cx="363620" cy="19880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270961" y="6666095"/>
            <a:ext cx="218644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532849" y="6666095"/>
            <a:ext cx="218644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172" y="25404"/>
            <a:ext cx="595181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55471" y="-13647"/>
            <a:ext cx="7642119" cy="8238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5" y="31044"/>
            <a:ext cx="375518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32276" y="526498"/>
            <a:ext cx="516224" cy="4514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77837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572671" y="-32315"/>
            <a:ext cx="623586" cy="882170"/>
            <a:chOff x="11429999" y="-12799"/>
            <a:chExt cx="831448" cy="123243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11429999" y="766556"/>
              <a:ext cx="831448" cy="45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-1" y="3722146"/>
            <a:ext cx="9144002" cy="3135854"/>
          </a:xfrm>
          <a:prstGeom prst="rect">
            <a:avLst/>
          </a:prstGeom>
          <a:gradFill flip="none" rotWithShape="1">
            <a:gsLst>
              <a:gs pos="43000">
                <a:srgbClr val="569835"/>
              </a:gs>
              <a:gs pos="26000">
                <a:srgbClr val="D61621"/>
              </a:gs>
              <a:gs pos="0">
                <a:srgbClr val="FAA634"/>
              </a:gs>
              <a:gs pos="100000">
                <a:srgbClr val="0050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Flowchart: Manual Input 6"/>
          <p:cNvSpPr/>
          <p:nvPr userDrawn="1"/>
        </p:nvSpPr>
        <p:spPr>
          <a:xfrm flipV="1">
            <a:off x="-1273" y="3420939"/>
            <a:ext cx="9145274" cy="3263943"/>
          </a:xfrm>
          <a:prstGeom prst="trapezoid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43" y="255782"/>
            <a:ext cx="363620" cy="19880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" y="-54856"/>
            <a:ext cx="732101" cy="904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/>
          <a:srcRect l="23751" t="90229" r="6263" b="8083"/>
          <a:stretch/>
        </p:blipFill>
        <p:spPr>
          <a:xfrm>
            <a:off x="1" y="6684926"/>
            <a:ext cx="9123578" cy="1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793801" y="6666098"/>
            <a:ext cx="321317" cy="198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6732" y="6666098"/>
            <a:ext cx="363620" cy="198805"/>
          </a:xfrm>
          <a:noFill/>
        </p:spPr>
        <p:txBody>
          <a:bodyPr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5406"/>
            <a:ext cx="595181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88832" y="131855"/>
            <a:ext cx="7312543" cy="737577"/>
          </a:xfrm>
          <a:noFill/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946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DB8071-5574-4719-9F5C-1CC8536B9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/>
          <a:stretch/>
        </p:blipFill>
        <p:spPr>
          <a:xfrm>
            <a:off x="0" y="0"/>
            <a:ext cx="9144000" cy="1273916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E227C008-7BEB-4B9E-9FCE-FEAF6EC2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947" y="6422081"/>
            <a:ext cx="306238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5D5D24-D8F3-4D71-BBCF-9F6729A55BB3}"/>
              </a:ext>
            </a:extLst>
          </p:cNvPr>
          <p:cNvSpPr/>
          <p:nvPr userDrawn="1"/>
        </p:nvSpPr>
        <p:spPr>
          <a:xfrm>
            <a:off x="0" y="0"/>
            <a:ext cx="9144000" cy="1273916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61A752-D4D9-4F76-A11A-CBC1956B9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7" y="319853"/>
            <a:ext cx="484883" cy="68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E87DD0-9DE6-4D77-B88B-5279DE40BC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14" y="205580"/>
            <a:ext cx="695240" cy="91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4AF0C-380B-4230-A31F-74B48BE9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8" y="205576"/>
            <a:ext cx="7362647" cy="106834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65A83E-88C8-4AF7-9360-DFF01E58D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82" y="1402082"/>
            <a:ext cx="4453661" cy="5384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78B460FD-072F-4CA6-B587-B3A10B005B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6764" y="1402082"/>
            <a:ext cx="4453660" cy="5384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054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8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07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000" y="0"/>
            <a:ext cx="358140" cy="731520"/>
          </a:xfrm>
          <a:custGeom>
            <a:avLst/>
            <a:gdLst/>
            <a:ahLst/>
            <a:cxnLst/>
            <a:rect l="l" t="t" r="r" b="b"/>
            <a:pathLst>
              <a:path w="477520" h="731520">
                <a:moveTo>
                  <a:pt x="0" y="731520"/>
                </a:moveTo>
                <a:lnTo>
                  <a:pt x="477520" y="731520"/>
                </a:lnTo>
                <a:lnTo>
                  <a:pt x="47752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00508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572500" y="528319"/>
            <a:ext cx="571500" cy="325120"/>
          </a:xfrm>
          <a:custGeom>
            <a:avLst/>
            <a:gdLst/>
            <a:ahLst/>
            <a:cxnLst/>
            <a:rect l="l" t="t" r="r" b="b"/>
            <a:pathLst>
              <a:path w="762000" h="325119">
                <a:moveTo>
                  <a:pt x="416559" y="0"/>
                </a:moveTo>
                <a:lnTo>
                  <a:pt x="0" y="325119"/>
                </a:lnTo>
                <a:lnTo>
                  <a:pt x="762000" y="325119"/>
                </a:lnTo>
                <a:lnTo>
                  <a:pt x="762000" y="269611"/>
                </a:lnTo>
                <a:lnTo>
                  <a:pt x="416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4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2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0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516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50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917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92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721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5225-8B13-40A8-9A7F-62D707361467}" type="datetimeFigureOut">
              <a:rPr lang="id-ID" smtClean="0"/>
              <a:t>12/12/2022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9F972-830F-4887-9D52-45977AAA2B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70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B3967A-057F-470E-B5B5-5260565B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2229A-B5E1-4DE7-9A48-097BAE8D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BF7B9-D9C8-413B-9A88-8ACE3230B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B4C452-6585-4228-97E0-CEFE5B38C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3B9A29-D12F-4251-9F5A-AFA176CBF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B3967A-057F-470E-B5B5-5260565B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2229A-B5E1-4DE7-9A48-097BAE8D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BF7B9-D9C8-413B-9A88-8ACE3230B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B4C452-6585-4228-97E0-CEFE5B38C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3B9A29-D12F-4251-9F5A-AFA176CBF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F4A5-D7AE-4782-8E9D-CC18DF038C2E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000" y="0"/>
            <a:ext cx="358140" cy="731520"/>
          </a:xfrm>
          <a:custGeom>
            <a:avLst/>
            <a:gdLst/>
            <a:ahLst/>
            <a:cxnLst/>
            <a:rect l="l" t="t" r="r" b="b"/>
            <a:pathLst>
              <a:path w="477520" h="731520">
                <a:moveTo>
                  <a:pt x="0" y="731520"/>
                </a:moveTo>
                <a:lnTo>
                  <a:pt x="477520" y="731520"/>
                </a:lnTo>
                <a:lnTo>
                  <a:pt x="47752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00508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572500" y="528319"/>
            <a:ext cx="571500" cy="325120"/>
          </a:xfrm>
          <a:custGeom>
            <a:avLst/>
            <a:gdLst/>
            <a:ahLst/>
            <a:cxnLst/>
            <a:rect l="l" t="t" r="r" b="b"/>
            <a:pathLst>
              <a:path w="762000" h="325119">
                <a:moveTo>
                  <a:pt x="416559" y="0"/>
                </a:moveTo>
                <a:lnTo>
                  <a:pt x="0" y="325119"/>
                </a:lnTo>
                <a:lnTo>
                  <a:pt x="762000" y="325119"/>
                </a:lnTo>
                <a:lnTo>
                  <a:pt x="762000" y="269611"/>
                </a:lnTo>
                <a:lnTo>
                  <a:pt x="416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718560"/>
            <a:ext cx="9144000" cy="31394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393440"/>
            <a:ext cx="9140190" cy="330707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346" y="61843"/>
            <a:ext cx="606829" cy="68027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" y="6685277"/>
            <a:ext cx="9121139" cy="1727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7308" y="31749"/>
            <a:ext cx="65093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891" y="1197038"/>
            <a:ext cx="78562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2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D:\1.%20UNICEF%202019-2020-2021-2022\1.%20UNICEF%20SS%202020-2021-2022\191002%20%20Out%20of%20School%20Children%20by%20District%202018%20-%20Final-SUR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Selamat datang Tim LPPM Untidar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8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Unicef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Bermitra dengan Pemerintah Pusat ( Bappenas, Kemdikbud, Kemendes, Kemenag)</a:t>
            </a:r>
          </a:p>
          <a:p>
            <a:r>
              <a:rPr lang="id-ID" dirty="0" smtClean="0"/>
              <a:t>Bermitra dengan pemerintah Provinsi dan kabupaten</a:t>
            </a:r>
          </a:p>
          <a:p>
            <a:r>
              <a:rPr lang="id-ID" dirty="0" smtClean="0"/>
              <a:t>Implementasi bermitra dengan </a:t>
            </a:r>
            <a:r>
              <a:rPr lang="id-ID" b="1" dirty="0" smtClean="0">
                <a:solidFill>
                  <a:srgbClr val="002060"/>
                </a:solidFill>
              </a:rPr>
              <a:t>Lembaga lokal </a:t>
            </a:r>
            <a:r>
              <a:rPr lang="id-ID" dirty="0" smtClean="0"/>
              <a:t>include Universitas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25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d-ID" dirty="0" smtClean="0"/>
              <a:t>Fasilitasi PATS di Magelang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Penguatan tim PATS Kab &amp; 4 desa</a:t>
            </a:r>
          </a:p>
          <a:p>
            <a:r>
              <a:rPr lang="id-ID" dirty="0" smtClean="0"/>
              <a:t>Fasilitasi Pengembangan RAD/RADes</a:t>
            </a:r>
          </a:p>
          <a:p>
            <a:r>
              <a:rPr lang="id-ID" dirty="0" smtClean="0"/>
              <a:t>Pendataan ATS di empat desa dengan SIPBM</a:t>
            </a:r>
          </a:p>
          <a:p>
            <a:r>
              <a:rPr lang="id-ID" dirty="0" smtClean="0"/>
              <a:t>Rekonfirasi data ATS di empat desa mitra</a:t>
            </a:r>
          </a:p>
          <a:p>
            <a:r>
              <a:rPr lang="id-ID" dirty="0" smtClean="0"/>
              <a:t>Pengembalian ATS</a:t>
            </a:r>
          </a:p>
          <a:p>
            <a:r>
              <a:rPr lang="id-ID" dirty="0" smtClean="0"/>
              <a:t>Penguatan PKBM sbg lembaga  pendidikan bagi ATS</a:t>
            </a:r>
          </a:p>
          <a:p>
            <a:r>
              <a:rPr lang="id-ID" dirty="0" smtClean="0"/>
              <a:t>Pendampingan</a:t>
            </a:r>
          </a:p>
          <a:p>
            <a:r>
              <a:rPr lang="id-ID" dirty="0" smtClean="0"/>
              <a:t>Fasilitasi untuk replikasi</a:t>
            </a:r>
          </a:p>
          <a:p>
            <a:r>
              <a:rPr lang="id-ID" dirty="0" smtClean="0"/>
              <a:t>Advokasi ( Pendanaan, regulasi, implementasi)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36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 ATS</a:t>
            </a:r>
            <a:endParaRPr lang="id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F41CA26-6255-4268-95E2-69CED3ECEA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0185CF">
              <a:alpha val="20000"/>
            </a:srgbClr>
          </a:solidFill>
          <a:ln w="31750"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usia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sekolah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(7-18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yang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idak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pernah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bersekolah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utus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sekolah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tanpa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menyelesaikan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jenjang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pendidikannya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putus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sekolah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tengah-tengah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jenjang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SD, SMP,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SM).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melanjutkan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sekolah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tanpa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melanjutkan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jenjang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pendidikan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tinggi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transisi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jenjang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jenjang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SMP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jenjang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SMP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jenjang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SMA)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5211" y="6372543"/>
            <a:ext cx="1622108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spc="20" dirty="0">
                <a:solidFill>
                  <a:prstClr val="black"/>
                </a:solidFill>
                <a:latin typeface="Corbel"/>
                <a:cs typeface="Corbel"/>
              </a:rPr>
              <a:t>Sumber:</a:t>
            </a:r>
            <a:r>
              <a:rPr sz="1100" spc="-40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prstClr val="black"/>
                </a:solidFill>
                <a:latin typeface="Corbel"/>
                <a:cs typeface="Corbel"/>
              </a:rPr>
              <a:t>Olahan</a:t>
            </a:r>
            <a:r>
              <a:rPr sz="1100" spc="-85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sz="1100" spc="10" dirty="0">
                <a:solidFill>
                  <a:prstClr val="black"/>
                </a:solidFill>
                <a:latin typeface="Corbel"/>
                <a:cs typeface="Corbel"/>
              </a:rPr>
              <a:t>Susenas,</a:t>
            </a:r>
            <a:r>
              <a:rPr sz="1100" spc="-40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prstClr val="black"/>
                </a:solidFill>
                <a:latin typeface="Corbel"/>
                <a:cs typeface="Corbel"/>
              </a:rPr>
              <a:t>2018-2020</a:t>
            </a:r>
            <a:endParaRPr sz="11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67946"/>
            <a:ext cx="91440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2755" marR="5080" indent="-2776220" algn="ctr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Perpetua Titling MT" panose="02020502060505020804" pitchFamily="18" charset="0"/>
              </a:rPr>
              <a:t>Angka</a:t>
            </a:r>
            <a:r>
              <a:rPr sz="2800" spc="-85" dirty="0">
                <a:latin typeface="Perpetua Titling MT" panose="02020502060505020804" pitchFamily="18" charset="0"/>
              </a:rPr>
              <a:t> </a:t>
            </a:r>
            <a:r>
              <a:rPr sz="2800" spc="-5" dirty="0">
                <a:latin typeface="Perpetua Titling MT" panose="02020502060505020804" pitchFamily="18" charset="0"/>
              </a:rPr>
              <a:t>Absolut</a:t>
            </a:r>
            <a:r>
              <a:rPr sz="2800" spc="-105" dirty="0">
                <a:latin typeface="Perpetua Titling MT" panose="02020502060505020804" pitchFamily="18" charset="0"/>
              </a:rPr>
              <a:t> </a:t>
            </a:r>
            <a:r>
              <a:rPr sz="2800" spc="-5" dirty="0" err="1">
                <a:latin typeface="Perpetua Titling MT" panose="02020502060505020804" pitchFamily="18" charset="0"/>
              </a:rPr>
              <a:t>Anak</a:t>
            </a:r>
            <a:r>
              <a:rPr lang="en-US" sz="2800" spc="-30" dirty="0">
                <a:latin typeface="Perpetua Titling MT" panose="02020502060505020804" pitchFamily="18" charset="0"/>
              </a:rPr>
              <a:t> </a:t>
            </a:r>
            <a:r>
              <a:rPr sz="2800" dirty="0" err="1">
                <a:latin typeface="Perpetua Titling MT" panose="02020502060505020804" pitchFamily="18" charset="0"/>
              </a:rPr>
              <a:t>Tidak</a:t>
            </a:r>
            <a:r>
              <a:rPr sz="2800" spc="-100" dirty="0">
                <a:latin typeface="Perpetua Titling MT" panose="02020502060505020804" pitchFamily="18" charset="0"/>
              </a:rPr>
              <a:t> </a:t>
            </a:r>
            <a:r>
              <a:rPr sz="2800" spc="-5" dirty="0" err="1">
                <a:latin typeface="Perpetua Titling MT" panose="02020502060505020804" pitchFamily="18" charset="0"/>
              </a:rPr>
              <a:t>Sekolah</a:t>
            </a:r>
            <a:r>
              <a:rPr lang="en-US" sz="2800" spc="-114" dirty="0">
                <a:latin typeface="Perpetua Titling MT" panose="02020502060505020804" pitchFamily="18" charset="0"/>
              </a:rPr>
              <a:t> </a:t>
            </a:r>
            <a:r>
              <a:rPr sz="2800" spc="-10" dirty="0">
                <a:latin typeface="Perpetua Titling MT" panose="02020502060505020804" pitchFamily="18" charset="0"/>
              </a:rPr>
              <a:t>di</a:t>
            </a:r>
            <a:r>
              <a:rPr sz="2800" spc="-90" dirty="0">
                <a:latin typeface="Perpetua Titling MT" panose="02020502060505020804" pitchFamily="18" charset="0"/>
              </a:rPr>
              <a:t> </a:t>
            </a:r>
            <a:r>
              <a:rPr sz="2800" dirty="0">
                <a:latin typeface="Perpetua Titling MT" panose="02020502060505020804" pitchFamily="18" charset="0"/>
              </a:rPr>
              <a:t>Indonesia </a:t>
            </a:r>
            <a:r>
              <a:rPr sz="2800" spc="-785" dirty="0">
                <a:latin typeface="Perpetua Titling MT" panose="02020502060505020804" pitchFamily="18" charset="0"/>
              </a:rPr>
              <a:t> </a:t>
            </a:r>
            <a:r>
              <a:rPr sz="2800" spc="-10" dirty="0" err="1">
                <a:latin typeface="Perpetua Titling MT" panose="02020502060505020804" pitchFamily="18" charset="0"/>
              </a:rPr>
              <a:t>Tahun</a:t>
            </a:r>
            <a:r>
              <a:rPr sz="2800" spc="-100" dirty="0">
                <a:latin typeface="Perpetua Titling MT" panose="02020502060505020804" pitchFamily="18" charset="0"/>
              </a:rPr>
              <a:t> </a:t>
            </a:r>
            <a:r>
              <a:rPr sz="2800" spc="-105" dirty="0">
                <a:latin typeface="Perpetua Titling MT" panose="02020502060505020804" pitchFamily="18" charset="0"/>
              </a:rPr>
              <a:t>2018-2020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48590" y="1869439"/>
            <a:ext cx="6414422" cy="3688079"/>
            <a:chOff x="198120" y="1869439"/>
            <a:chExt cx="8717280" cy="368807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879" y="5364480"/>
              <a:ext cx="487680" cy="1930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1280" y="4734560"/>
              <a:ext cx="487680" cy="822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5520" y="2976879"/>
              <a:ext cx="487679" cy="25806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920" y="1971039"/>
              <a:ext cx="477520" cy="35864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480" y="5344160"/>
              <a:ext cx="487680" cy="2133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0720" y="4744719"/>
              <a:ext cx="487680" cy="812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5120" y="2885439"/>
              <a:ext cx="477520" cy="26720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79360" y="1869439"/>
              <a:ext cx="487679" cy="36880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5920" y="5394960"/>
              <a:ext cx="487680" cy="1625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0320" y="4704079"/>
              <a:ext cx="477520" cy="8534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4560" y="3048000"/>
              <a:ext cx="487679" cy="2509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78800" y="2042159"/>
              <a:ext cx="487679" cy="35153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8120" y="5552439"/>
              <a:ext cx="8717280" cy="0"/>
            </a:xfrm>
            <a:custGeom>
              <a:avLst/>
              <a:gdLst/>
              <a:ahLst/>
              <a:cxnLst/>
              <a:rect l="l" t="t" r="r" b="b"/>
              <a:pathLst>
                <a:path w="8717280">
                  <a:moveTo>
                    <a:pt x="0" y="0"/>
                  </a:moveTo>
                  <a:lnTo>
                    <a:pt x="8717280" y="0"/>
                  </a:lnTo>
                </a:path>
              </a:pathLst>
            </a:custGeom>
            <a:ln w="10170">
              <a:solidFill>
                <a:srgbClr val="D5D9EB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7424" y="5120323"/>
            <a:ext cx="37052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220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16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7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2152" y="4492880"/>
            <a:ext cx="37052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949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75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5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83219" y="1746505"/>
            <a:ext cx="45434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4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170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74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9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861" y="5101527"/>
            <a:ext cx="37052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241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83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6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24590" y="4497642"/>
            <a:ext cx="37052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943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69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7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9009" y="2636838"/>
            <a:ext cx="986790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  <a:defRPr/>
            </a:pPr>
            <a:r>
              <a:rPr sz="1650" spc="15" baseline="-35353" dirty="0">
                <a:solidFill>
                  <a:srgbClr val="202745"/>
                </a:solidFill>
                <a:cs typeface="Calibri"/>
              </a:rPr>
              <a:t>3,000,827</a:t>
            </a:r>
            <a:r>
              <a:rPr sz="1650" spc="82" baseline="-35353" dirty="0">
                <a:solidFill>
                  <a:srgbClr val="202745"/>
                </a:solidFill>
                <a:cs typeface="Calibri"/>
              </a:rPr>
              <a:t> 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3,106,148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56232" y="1617092"/>
            <a:ext cx="45434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4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291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68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2346" y="5154994"/>
            <a:ext cx="37052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179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93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1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77026" y="4460558"/>
            <a:ext cx="371475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spc="5" dirty="0">
                <a:solidFill>
                  <a:srgbClr val="202745"/>
                </a:solidFill>
                <a:cs typeface="Calibri"/>
              </a:rPr>
              <a:t>986,709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3893" y="2800668"/>
            <a:ext cx="45434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2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915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74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6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08669" y="1796733"/>
            <a:ext cx="45434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sz="1100" dirty="0">
                <a:solidFill>
                  <a:srgbClr val="202745"/>
                </a:solidFill>
                <a:cs typeface="Calibri"/>
              </a:rPr>
              <a:t>4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082</a:t>
            </a:r>
            <a:r>
              <a:rPr sz="1100" spc="40" dirty="0">
                <a:solidFill>
                  <a:srgbClr val="202745"/>
                </a:solidFill>
                <a:cs typeface="Calibri"/>
              </a:rPr>
              <a:t>,</a:t>
            </a:r>
            <a:r>
              <a:rPr sz="1100" dirty="0">
                <a:solidFill>
                  <a:srgbClr val="202745"/>
                </a:solidFill>
                <a:cs typeface="Calibri"/>
              </a:rPr>
              <a:t>38</a:t>
            </a:r>
            <a:r>
              <a:rPr sz="1100" spc="10" dirty="0">
                <a:solidFill>
                  <a:srgbClr val="202745"/>
                </a:solidFill>
                <a:cs typeface="Calibri"/>
              </a:rPr>
              <a:t>6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5814" y="5634355"/>
            <a:ext cx="3409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spc="20" dirty="0">
                <a:solidFill>
                  <a:srgbClr val="202745"/>
                </a:solidFill>
                <a:cs typeface="Calibri"/>
              </a:rPr>
              <a:t>A</a:t>
            </a:r>
            <a:r>
              <a:rPr sz="1200" spc="-30" dirty="0">
                <a:solidFill>
                  <a:srgbClr val="202745"/>
                </a:solidFill>
                <a:cs typeface="Calibri"/>
              </a:rPr>
              <a:t>T</a:t>
            </a:r>
            <a:r>
              <a:rPr sz="1200" dirty="0">
                <a:solidFill>
                  <a:srgbClr val="202745"/>
                </a:solidFill>
                <a:cs typeface="Calibri"/>
              </a:rPr>
              <a:t>S</a:t>
            </a:r>
            <a:r>
              <a:rPr sz="1200" spc="-25" dirty="0">
                <a:solidFill>
                  <a:srgbClr val="202745"/>
                </a:solidFill>
                <a:cs typeface="Calibri"/>
              </a:rPr>
              <a:t> </a:t>
            </a:r>
            <a:r>
              <a:rPr sz="1200" spc="5" dirty="0">
                <a:solidFill>
                  <a:srgbClr val="202745"/>
                </a:solidFill>
                <a:cs typeface="Calibri"/>
              </a:rPr>
              <a:t>S</a:t>
            </a:r>
            <a:r>
              <a:rPr sz="1200" dirty="0">
                <a:solidFill>
                  <a:srgbClr val="202745"/>
                </a:solidFill>
                <a:cs typeface="Calibri"/>
              </a:rPr>
              <a:t>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87442" y="5634355"/>
            <a:ext cx="4291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spc="25" dirty="0">
                <a:solidFill>
                  <a:srgbClr val="202745"/>
                </a:solidFill>
                <a:cs typeface="Calibri"/>
              </a:rPr>
              <a:t>A</a:t>
            </a:r>
            <a:r>
              <a:rPr sz="1200" spc="-30" dirty="0">
                <a:solidFill>
                  <a:srgbClr val="202745"/>
                </a:solidFill>
                <a:cs typeface="Calibri"/>
              </a:rPr>
              <a:t>T</a:t>
            </a:r>
            <a:r>
              <a:rPr sz="1200" dirty="0">
                <a:solidFill>
                  <a:srgbClr val="202745"/>
                </a:solidFill>
                <a:cs typeface="Calibri"/>
              </a:rPr>
              <a:t>S</a:t>
            </a:r>
            <a:r>
              <a:rPr sz="1200" spc="-25" dirty="0">
                <a:solidFill>
                  <a:srgbClr val="202745"/>
                </a:solidFill>
                <a:cs typeface="Calibri"/>
              </a:rPr>
              <a:t> </a:t>
            </a:r>
            <a:r>
              <a:rPr sz="1200" spc="5" dirty="0">
                <a:solidFill>
                  <a:srgbClr val="202745"/>
                </a:solidFill>
                <a:cs typeface="Calibri"/>
              </a:rPr>
              <a:t>S</a:t>
            </a:r>
            <a:r>
              <a:rPr sz="1200" spc="10" dirty="0">
                <a:solidFill>
                  <a:srgbClr val="202745"/>
                </a:solidFill>
                <a:cs typeface="Calibri"/>
              </a:rPr>
              <a:t>M</a:t>
            </a:r>
            <a:r>
              <a:rPr sz="1200" dirty="0">
                <a:solidFill>
                  <a:srgbClr val="202745"/>
                </a:solidFill>
                <a:cs typeface="Calibri"/>
              </a:rPr>
              <a:t>P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18789" y="5634355"/>
            <a:ext cx="4357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spc="20" dirty="0">
                <a:solidFill>
                  <a:srgbClr val="202745"/>
                </a:solidFill>
                <a:cs typeface="Calibri"/>
              </a:rPr>
              <a:t>A</a:t>
            </a:r>
            <a:r>
              <a:rPr sz="1200" spc="-30" dirty="0">
                <a:solidFill>
                  <a:srgbClr val="202745"/>
                </a:solidFill>
                <a:cs typeface="Calibri"/>
              </a:rPr>
              <a:t>T</a:t>
            </a:r>
            <a:r>
              <a:rPr sz="1200" dirty="0">
                <a:solidFill>
                  <a:srgbClr val="202745"/>
                </a:solidFill>
                <a:cs typeface="Calibri"/>
              </a:rPr>
              <a:t>S</a:t>
            </a:r>
            <a:r>
              <a:rPr sz="1200" spc="-25" dirty="0">
                <a:solidFill>
                  <a:srgbClr val="202745"/>
                </a:solidFill>
                <a:cs typeface="Calibri"/>
              </a:rPr>
              <a:t> </a:t>
            </a:r>
            <a:r>
              <a:rPr sz="1200" spc="5" dirty="0">
                <a:solidFill>
                  <a:srgbClr val="202745"/>
                </a:solidFill>
                <a:cs typeface="Calibri"/>
              </a:rPr>
              <a:t>S</a:t>
            </a:r>
            <a:r>
              <a:rPr sz="1200" spc="10" dirty="0">
                <a:solidFill>
                  <a:srgbClr val="202745"/>
                </a:solidFill>
                <a:cs typeface="Calibri"/>
              </a:rPr>
              <a:t>M</a:t>
            </a:r>
            <a:r>
              <a:rPr sz="1200" dirty="0">
                <a:solidFill>
                  <a:srgbClr val="202745"/>
                </a:solidFill>
                <a:cs typeface="Calibri"/>
              </a:rPr>
              <a:t>A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25249" y="5634355"/>
            <a:ext cx="8905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dirty="0">
                <a:solidFill>
                  <a:srgbClr val="202745"/>
                </a:solidFill>
                <a:cs typeface="Calibri"/>
              </a:rPr>
              <a:t>ATS</a:t>
            </a:r>
            <a:r>
              <a:rPr sz="1200" spc="-55" dirty="0">
                <a:solidFill>
                  <a:srgbClr val="202745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202745"/>
                </a:solidFill>
                <a:cs typeface="Calibri"/>
              </a:rPr>
              <a:t>semua</a:t>
            </a:r>
            <a:r>
              <a:rPr sz="1200" dirty="0">
                <a:solidFill>
                  <a:srgbClr val="202745"/>
                </a:solidFill>
                <a:cs typeface="Calibri"/>
              </a:rPr>
              <a:t> </a:t>
            </a:r>
            <a:r>
              <a:rPr sz="1200" spc="-10" dirty="0">
                <a:solidFill>
                  <a:srgbClr val="202745"/>
                </a:solidFill>
                <a:cs typeface="Calibri"/>
              </a:rPr>
              <a:t>jenjang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65121" y="6004559"/>
            <a:ext cx="60959" cy="8128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76602" y="6004559"/>
            <a:ext cx="60959" cy="8128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88082" y="6004559"/>
            <a:ext cx="60959" cy="8128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949893" y="5932171"/>
            <a:ext cx="10725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58800" algn="l"/>
                <a:tab pos="1105535" algn="l"/>
              </a:tabLst>
              <a:defRPr/>
            </a:pPr>
            <a:r>
              <a:rPr sz="1200" spc="30" dirty="0">
                <a:solidFill>
                  <a:srgbClr val="202745"/>
                </a:solidFill>
                <a:cs typeface="Calibri"/>
              </a:rPr>
              <a:t>2</a:t>
            </a:r>
            <a:r>
              <a:rPr sz="1200" spc="-50" dirty="0">
                <a:solidFill>
                  <a:srgbClr val="202745"/>
                </a:solidFill>
                <a:cs typeface="Calibri"/>
              </a:rPr>
              <a:t>0</a:t>
            </a:r>
            <a:r>
              <a:rPr sz="1200" spc="30" dirty="0">
                <a:solidFill>
                  <a:srgbClr val="202745"/>
                </a:solidFill>
                <a:cs typeface="Calibri"/>
              </a:rPr>
              <a:t>1</a:t>
            </a:r>
            <a:r>
              <a:rPr sz="1200" dirty="0">
                <a:solidFill>
                  <a:srgbClr val="202745"/>
                </a:solidFill>
                <a:cs typeface="Calibri"/>
              </a:rPr>
              <a:t>8	</a:t>
            </a:r>
            <a:r>
              <a:rPr sz="1200" spc="30" dirty="0">
                <a:solidFill>
                  <a:srgbClr val="202745"/>
                </a:solidFill>
                <a:cs typeface="Calibri"/>
              </a:rPr>
              <a:t>2</a:t>
            </a:r>
            <a:r>
              <a:rPr sz="1200" spc="-50" dirty="0">
                <a:solidFill>
                  <a:srgbClr val="202745"/>
                </a:solidFill>
                <a:cs typeface="Calibri"/>
              </a:rPr>
              <a:t>0</a:t>
            </a:r>
            <a:r>
              <a:rPr sz="1200" spc="30" dirty="0">
                <a:solidFill>
                  <a:srgbClr val="202745"/>
                </a:solidFill>
                <a:cs typeface="Calibri"/>
              </a:rPr>
              <a:t>1</a:t>
            </a:r>
            <a:r>
              <a:rPr sz="1200" dirty="0">
                <a:solidFill>
                  <a:srgbClr val="202745"/>
                </a:solidFill>
                <a:cs typeface="Calibri"/>
              </a:rPr>
              <a:t>9	</a:t>
            </a:r>
            <a:r>
              <a:rPr sz="1200" spc="30" dirty="0">
                <a:solidFill>
                  <a:srgbClr val="202745"/>
                </a:solidFill>
                <a:cs typeface="Calibri"/>
              </a:rPr>
              <a:t>2</a:t>
            </a:r>
            <a:r>
              <a:rPr sz="1200" spc="-50" dirty="0">
                <a:solidFill>
                  <a:srgbClr val="202745"/>
                </a:solidFill>
                <a:cs typeface="Calibri"/>
              </a:rPr>
              <a:t>0</a:t>
            </a:r>
            <a:r>
              <a:rPr sz="1200" spc="30" dirty="0">
                <a:solidFill>
                  <a:srgbClr val="202745"/>
                </a:solidFill>
                <a:cs typeface="Calibri"/>
              </a:rPr>
              <a:t>2</a:t>
            </a:r>
            <a:r>
              <a:rPr sz="1200" dirty="0">
                <a:solidFill>
                  <a:srgbClr val="202745"/>
                </a:solidFill>
                <a:cs typeface="Calibri"/>
              </a:rPr>
              <a:t>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63012" y="1196752"/>
            <a:ext cx="2432113" cy="5501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9050" rIns="0" bIns="0" rtlCol="0">
            <a:spAutoFit/>
          </a:bodyPr>
          <a:lstStyle/>
          <a:p>
            <a:pPr marL="354965" marR="92075" indent="-342900">
              <a:lnSpc>
                <a:spcPct val="97400"/>
              </a:lnSpc>
              <a:spcBef>
                <a:spcPts val="150"/>
              </a:spcBef>
              <a:buFont typeface="Wingdings" panose="05000000000000000000" pitchFamily="2" charset="2"/>
              <a:buChar char="q"/>
              <a:tabLst>
                <a:tab pos="297180" algn="l"/>
                <a:tab pos="297815" algn="l"/>
              </a:tabLst>
              <a:defRPr/>
            </a:pPr>
            <a:r>
              <a:rPr sz="1850" spc="-3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gg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850" spc="-114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1850" spc="-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sz="185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sz="1850" spc="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3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850" spc="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8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  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850" spc="-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850" spc="-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sz="1850" spc="-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ah</a:t>
            </a:r>
            <a:r>
              <a:rPr sz="185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1850" spc="-8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  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bersekolah.</a:t>
            </a:r>
            <a:endParaRPr sz="185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4965" marR="5080" indent="-342900">
              <a:lnSpc>
                <a:spcPct val="974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97180" algn="l"/>
                <a:tab pos="297815" algn="l"/>
              </a:tabLst>
              <a:defRPr/>
            </a:pPr>
            <a:r>
              <a:rPr sz="1850" spc="-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0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3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</a:t>
            </a:r>
            <a:r>
              <a:rPr sz="1850" spc="-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dak  </a:t>
            </a:r>
            <a:r>
              <a:rPr sz="1850" spc="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850" spc="-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850" spc="-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sz="1850" spc="-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ah</a:t>
            </a:r>
            <a:r>
              <a:rPr sz="185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1850" spc="-19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850" spc="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sz="1850" spc="-9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sz="1850" spc="-3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85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1850" spc="-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 </a:t>
            </a:r>
            <a:r>
              <a:rPr sz="185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melalui 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Survei 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Sosial 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3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Ekonomi 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Nasional 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sz="1850" spc="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850" spc="-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as)</a:t>
            </a:r>
            <a:r>
              <a:rPr sz="1850" spc="-18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sz="1850" spc="-1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850" spc="-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50" spc="-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-2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diambil</a:t>
            </a:r>
            <a:r>
              <a:rPr lang="en-US" sz="1850" spc="-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pada </a:t>
            </a:r>
            <a:r>
              <a:rPr lang="en-US" sz="1850" spc="-1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bulan</a:t>
            </a:r>
            <a:r>
              <a:rPr lang="en-US"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1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spc="-1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1850" spc="-4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850" spc="-1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50" spc="-15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-1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50" spc="-45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850" spc="15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850" spc="-3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1850" spc="-5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</a:t>
            </a:r>
            <a:r>
              <a:rPr lang="en-US" sz="1850" spc="-25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1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spc="-1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hunn</a:t>
            </a:r>
            <a:r>
              <a:rPr lang="en-US" sz="1850" spc="-4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en-US"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5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4965" indent="-342900">
              <a:lnSpc>
                <a:spcPts val="2075"/>
              </a:lnSpc>
              <a:buFont typeface="Wingdings" panose="05000000000000000000" pitchFamily="2" charset="2"/>
              <a:buChar char="q"/>
              <a:tabLst>
                <a:tab pos="297180" algn="l"/>
                <a:tab pos="297815" algn="l"/>
              </a:tabLst>
              <a:defRPr/>
            </a:pPr>
            <a:r>
              <a:rPr lang="en-US" sz="185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</a:t>
            </a:r>
            <a:r>
              <a:rPr lang="en-US" sz="185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1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spc="-1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</a:t>
            </a:r>
            <a:r>
              <a:rPr lang="en-US" sz="1850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1850" spc="-10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spc="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r>
              <a:rPr lang="en-US" sz="185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850" spc="-16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b="1" spc="-1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</a:t>
            </a:r>
            <a:r>
              <a:rPr lang="en-US" sz="1850" b="1" spc="1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850" b="1" spc="-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b="1" spc="-1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b="1" spc="-19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b="1" spc="-2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850" b="1" spc="-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en-US" sz="1850" b="1" spc="-2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belum</a:t>
            </a:r>
            <a:r>
              <a:rPr lang="en-US" sz="1850" b="1" spc="-2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b="1" spc="-2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merekam</a:t>
            </a:r>
            <a:r>
              <a:rPr lang="en-US" sz="1850" b="1" spc="-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b="1" spc="-2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anak</a:t>
            </a:r>
            <a:r>
              <a:rPr lang="en-US" sz="1850" b="1" spc="-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b="1" spc="-2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putus</a:t>
            </a:r>
            <a:r>
              <a:rPr lang="en-US" sz="1850" b="1" spc="-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b="1" spc="-2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sekolah</a:t>
            </a:r>
            <a:r>
              <a:rPr lang="en-US" sz="1850" b="1" spc="-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50" b="1" spc="-1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1850" b="1" spc="-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b="1" spc="-4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850" b="1" spc="-1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850" b="1" spc="-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</a:t>
            </a:r>
            <a:r>
              <a:rPr lang="en-US" sz="1850" b="1" spc="-5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b="1" spc="-1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850" b="1" spc="-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50" b="1" spc="-1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1850" b="1" spc="-4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1850" b="1" spc="-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1850" b="1" spc="-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850" b="1" spc="-1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Covid-19.</a:t>
            </a:r>
            <a:endParaRPr lang="en-US" sz="185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JUMLAH ATS DI MAGELANG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hlinkClick r:id="rId2" action="ppaction://hlinkfile"/>
              </a:rPr>
              <a:t>DATA ATS MAGELANG 2020 9 SUSENAS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67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32BC5F-D91B-4656-8D5C-4271D7E4B9B2}"/>
              </a:ext>
            </a:extLst>
          </p:cNvPr>
          <p:cNvSpPr/>
          <p:nvPr/>
        </p:nvSpPr>
        <p:spPr>
          <a:xfrm>
            <a:off x="469948" y="1457542"/>
            <a:ext cx="8422533" cy="5101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04864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8653" name="Rectangle 18"/>
          <p:cNvSpPr/>
          <p:nvPr/>
        </p:nvSpPr>
        <p:spPr>
          <a:xfrm>
            <a:off x="1763691" y="1263643"/>
            <a:ext cx="4272155" cy="387798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Hambatan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ekonomi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ED7D31">
                    <a:lumMod val="50000"/>
                  </a:srgbClr>
                </a:solidFill>
                <a:latin typeface="Bahnschrift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&amp;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kemiskinan</a:t>
            </a:r>
            <a:endParaRPr lang="en-US" sz="2000" b="1" dirty="0">
              <a:solidFill>
                <a:srgbClr val="ED7D31">
                  <a:lumMod val="50000"/>
                </a:srgbClr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48654" name="Rectangle 19"/>
          <p:cNvSpPr/>
          <p:nvPr/>
        </p:nvSpPr>
        <p:spPr>
          <a:xfrm>
            <a:off x="2647979" y="3451811"/>
            <a:ext cx="4272155" cy="59093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Faktor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sosial-budaya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: </a:t>
            </a: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persepsi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keliru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tentang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ED7D31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endParaRPr lang="en-US" sz="2000" b="1" dirty="0">
              <a:solidFill>
                <a:srgbClr val="ED7D31">
                  <a:lumMod val="50000"/>
                </a:srgbClr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48657" name="Rectangle 22"/>
          <p:cNvSpPr/>
          <p:nvPr/>
        </p:nvSpPr>
        <p:spPr>
          <a:xfrm>
            <a:off x="676190" y="1741134"/>
            <a:ext cx="7828363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Faktor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ekonomi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dan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kemiskinan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merupakan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penyebab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utama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putus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sekolah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dan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kemudian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bekerja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Pernikahan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dini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usia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sekolah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)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untuk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kemanan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ekonomi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Bagi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anak-anak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penyandang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disabilitas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kendala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finansial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keluarga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menjadi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faktor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tambahan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penyebab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tidak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sekolah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48658" name="Rectangle 23"/>
          <p:cNvSpPr/>
          <p:nvPr/>
        </p:nvSpPr>
        <p:spPr>
          <a:xfrm>
            <a:off x="490923" y="4008169"/>
            <a:ext cx="8380580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Pada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sebagian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juga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keluarga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berpandangan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terlalu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penting</a:t>
            </a:r>
            <a:endParaRPr lang="en-US" sz="20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Pandangan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bias gender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berbasis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norma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sosial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menjadi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penyebab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sekolah</a:t>
            </a:r>
            <a:endParaRPr lang="en-US" sz="20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Kesulitan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ekonomi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keluarga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membuat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orang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tua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lebih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memilih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bekerja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ketimbang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sekolah</a:t>
            </a:r>
            <a:endParaRPr lang="en-US" sz="20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Pernikahan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acapkali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dianggap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hal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lazim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sudah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menikah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ibu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remaja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sudah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memiliki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ketika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ingin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melanjutkan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justru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kerap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ditolak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pihak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sekolah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449" y="130994"/>
            <a:ext cx="78651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Faktor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Penyebab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Anak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Tidak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Sekolah</a:t>
            </a:r>
            <a:endParaRPr lang="en-US" sz="2600" b="1" dirty="0">
              <a:solidFill>
                <a:srgbClr val="002060"/>
              </a:solidFill>
              <a:latin typeface="Perpetua Titling MT" panose="02020502060505020804" pitchFamily="18" charset="0"/>
              <a:ea typeface="Cambria" panose="02040503050406030204" pitchFamily="18" charset="0"/>
              <a:cs typeface="Big Caslon Medium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BF82E62-2F03-4929-A5D0-E7EC5844AD4A}"/>
              </a:ext>
            </a:extLst>
          </p:cNvPr>
          <p:cNvSpPr/>
          <p:nvPr/>
        </p:nvSpPr>
        <p:spPr>
          <a:xfrm>
            <a:off x="3159989" y="720874"/>
            <a:ext cx="182293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600" b="1" dirty="0">
                <a:ln w="0"/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</a:rPr>
              <a:t>DEMAND</a:t>
            </a:r>
          </a:p>
        </p:txBody>
      </p:sp>
      <p:pic>
        <p:nvPicPr>
          <p:cNvPr id="10" name="Graphic 9" descr="Children">
            <a:extLst>
              <a:ext uri="{FF2B5EF4-FFF2-40B4-BE49-F238E27FC236}">
                <a16:creationId xmlns:a16="http://schemas.microsoft.com/office/drawing/2014/main" xmlns="" id="{03AB06EC-43B9-470E-B2AE-B042FB538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15266" y="517756"/>
            <a:ext cx="594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5CD8A3-B019-49FB-9BC0-7A43A40B516D}"/>
              </a:ext>
            </a:extLst>
          </p:cNvPr>
          <p:cNvSpPr/>
          <p:nvPr/>
        </p:nvSpPr>
        <p:spPr>
          <a:xfrm>
            <a:off x="134572" y="1447174"/>
            <a:ext cx="9009429" cy="5101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048651" name="Rectangle 16"/>
          <p:cNvSpPr/>
          <p:nvPr/>
        </p:nvSpPr>
        <p:spPr>
          <a:xfrm>
            <a:off x="134572" y="1196755"/>
            <a:ext cx="8829915" cy="53553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Layanan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pelatihan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terjangkau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belum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tersedia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merata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di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beberapa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daerah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48652" name="Rectangle 17"/>
          <p:cNvSpPr/>
          <p:nvPr/>
        </p:nvSpPr>
        <p:spPr>
          <a:xfrm>
            <a:off x="134571" y="3659838"/>
            <a:ext cx="8829917" cy="560153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Kualitas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Bahnschrift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&amp;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relevansi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pelatihan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masih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rendah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belum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dapat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memenuhi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kebutuhan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individu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keluarga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dan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masyarakat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48655" name="Rectangle 20"/>
          <p:cNvSpPr/>
          <p:nvPr/>
        </p:nvSpPr>
        <p:spPr>
          <a:xfrm>
            <a:off x="134569" y="1772816"/>
            <a:ext cx="8829920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Layanan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pada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jenjang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dasar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sudah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cukup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baik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Namun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layanan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terjangkau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pada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jenjang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menengah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belum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tersedia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merata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Kelompok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seperti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anak-anak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di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daerah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3T,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daerah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terisolasi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daerah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terpencil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anak-anak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penyandang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disabilitas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dan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anak-anak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berhadapan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hukum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sulit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dapat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dipenuhi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melalui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formal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Keterbatasan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layanan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ini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menjadi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hambatan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serius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memastikan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ketercapaian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menengah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universal (PMU)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semua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48656" name="Rectangle 21"/>
          <p:cNvSpPr/>
          <p:nvPr/>
        </p:nvSpPr>
        <p:spPr>
          <a:xfrm>
            <a:off x="134570" y="4221091"/>
            <a:ext cx="8829919" cy="236988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 dirty="0" err="1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Aspek</a:t>
            </a:r>
            <a:r>
              <a:rPr lang="en-US" sz="1600" b="1" dirty="0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Kualitas</a:t>
            </a:r>
            <a:r>
              <a:rPr lang="en-US" sz="1600" b="1" dirty="0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Ketidakhadiran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guru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Ekosistem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sekolah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belum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mendukung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pembelajaran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yang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efektif</a:t>
            </a:r>
            <a:endParaRPr lang="en-US" sz="17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Metode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pembelajaran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belum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fokus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pada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anak</a:t>
            </a:r>
            <a:endParaRPr lang="en-US" sz="17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Pemeliharaan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sarpras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sv-SE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termasuk fasilitas sanitasi sekolah masih buruk</a:t>
            </a:r>
          </a:p>
          <a:p>
            <a:pPr>
              <a:lnSpc>
                <a:spcPct val="80000"/>
              </a:lnSpc>
              <a:defRPr/>
            </a:pPr>
            <a:r>
              <a:rPr lang="sv-SE" sz="1600" b="1" dirty="0" err="1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Aspek</a:t>
            </a:r>
            <a:r>
              <a:rPr lang="sv-SE" sz="1600" b="1" dirty="0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sv-SE" sz="1600" b="1" dirty="0" err="1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Relevansi</a:t>
            </a:r>
            <a:r>
              <a:rPr lang="sv-SE" sz="1600" b="1" dirty="0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Kurang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pengenalan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keterampilan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berbasis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kecakapan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kerja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wirausaha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, dan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kecakapan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hidup</a:t>
            </a:r>
            <a:endParaRPr lang="en-US" sz="17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Masih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terbatas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program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berbasis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potensi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daerah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dan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kearifan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lokal</a:t>
            </a:r>
            <a:endParaRPr lang="en-US" sz="17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Belum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tersedia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program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pendidikan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yang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adaptif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Bahnschrift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&amp;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relevan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dengan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konteks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sosial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budaya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masyarakat</a:t>
            </a: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setempat</a:t>
            </a:r>
            <a:endParaRPr lang="en-US" sz="1700" dirty="0">
              <a:solidFill>
                <a:prstClr val="black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449" y="130994"/>
            <a:ext cx="78651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Faktor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Penyebab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Anak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Tidak</a:t>
            </a:r>
            <a:r>
              <a:rPr lang="en-US" sz="2600" b="1" dirty="0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  <a:cs typeface="Big Caslon Medium" charset="0"/>
              </a:rPr>
              <a:t>Sekolah</a:t>
            </a:r>
            <a:endParaRPr lang="en-US" sz="2600" b="1" dirty="0">
              <a:solidFill>
                <a:srgbClr val="002060"/>
              </a:solidFill>
              <a:latin typeface="Perpetua Titling MT" panose="02020502060505020804" pitchFamily="18" charset="0"/>
              <a:ea typeface="Cambria" panose="02040503050406030204" pitchFamily="18" charset="0"/>
              <a:cs typeface="Big Caslon Medium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DC75C3-4A2A-43C5-B3F8-FF893E0353AB}"/>
              </a:ext>
            </a:extLst>
          </p:cNvPr>
          <p:cNvSpPr/>
          <p:nvPr/>
        </p:nvSpPr>
        <p:spPr>
          <a:xfrm>
            <a:off x="3135414" y="620689"/>
            <a:ext cx="1503874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600" b="1" dirty="0">
                <a:ln w="0"/>
                <a:solidFill>
                  <a:srgbClr val="002060"/>
                </a:solidFill>
                <a:latin typeface="Perpetua Titling MT" panose="02020502060505020804" pitchFamily="18" charset="0"/>
                <a:ea typeface="Cambria" panose="02040503050406030204" pitchFamily="18" charset="0"/>
              </a:rPr>
              <a:t>SUPPLY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xmlns="" id="{FA3EE9EE-F0DC-4CC7-BC08-55A4FDDC0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72336" y="697619"/>
            <a:ext cx="438581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AKSELERASI PENGANGANAN ATS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4" name="object 15"/>
          <p:cNvSpPr txBox="1">
            <a:spLocks noGrp="1"/>
          </p:cNvSpPr>
          <p:nvPr>
            <p:ph idx="1"/>
          </p:nvPr>
        </p:nvSpPr>
        <p:spPr>
          <a:xfrm>
            <a:off x="457201" y="1412776"/>
            <a:ext cx="8507288" cy="496802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7815" marR="19431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5420" algn="l"/>
              </a:tabLst>
              <a:defRPr/>
            </a:pPr>
            <a:r>
              <a:rPr kumimoji="0" sz="23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Penanganan</a:t>
            </a:r>
            <a:r>
              <a:rPr kumimoji="0" sz="23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ATS </a:t>
            </a:r>
            <a:r>
              <a:rPr kumimoji="0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perlu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kumimoji="0" sz="23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oleh 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lintas </a:t>
            </a:r>
            <a:r>
              <a:rPr kumimoji="0" sz="2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sektor, </a:t>
            </a:r>
            <a:r>
              <a:rPr kumimoji="0" lang="en-US" sz="2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lintas</a:t>
            </a:r>
            <a:r>
              <a:rPr kumimoji="0" lang="en-US" sz="2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K/L, </a:t>
            </a:r>
            <a:r>
              <a:rPr kumimoji="0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pusat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daerah. 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Kemdikbud perlu menjadi </a:t>
            </a: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leading </a:t>
            </a:r>
            <a:r>
              <a:rPr kumimoji="0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pelaksanaannya</a:t>
            </a:r>
            <a:r>
              <a:rPr kumimoji="0" lang="en-US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5420" algn="l"/>
              </a:tabLst>
              <a:defRPr/>
            </a:pPr>
            <a:r>
              <a:rPr kumimoji="0" sz="2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Pendataan </a:t>
            </a:r>
            <a:r>
              <a:rPr kumimoji="0" sz="23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ATS </a:t>
            </a:r>
            <a:r>
              <a:rPr kumimoji="0" sz="2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secara tepat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sehingga 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ATS 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dapat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dijangkau: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SID-SIPBM (Kemendes  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PDT,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Pemda,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Desa), Adminduk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(Kemdagri), 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pemadanan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dengan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Dapodik </a:t>
            </a:r>
            <a:r>
              <a:rPr kumimoji="0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Kemdikbud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kumimoji="0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Emis</a:t>
            </a:r>
            <a:r>
              <a:rPr kumimoji="0" sz="2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Kemenag</a:t>
            </a:r>
            <a:r>
              <a:rPr kumimoji="0" lang="en-US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132715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5420" algn="l"/>
              </a:tabLst>
              <a:defRPr/>
            </a:pPr>
            <a:r>
              <a:rPr kumimoji="0" sz="2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Pola </a:t>
            </a:r>
            <a:r>
              <a:rPr kumimoji="0" sz="23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penjangkauan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cs typeface="Segoe UI" panose="020B0502040204020203" pitchFamily="34" charset="0"/>
              </a:rPr>
              <a:t>&amp;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pendampingan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menumbuhkan minat </a:t>
            </a:r>
            <a:r>
              <a:rPr kumimoji="0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sekolah </a:t>
            </a:r>
            <a:r>
              <a:rPr kumimoji="0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baik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anak,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orang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tua, </a:t>
            </a:r>
            <a:r>
              <a:rPr kumimoji="0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maupun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  <a:r>
              <a:rPr kumimoji="0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Kemsos,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Kemdikbud  </a:t>
            </a:r>
            <a:r>
              <a:rPr kumimoji="0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(Pendidikan Keluarga),</a:t>
            </a:r>
            <a:r>
              <a:rPr kumimoji="0" sz="23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Pemda</a:t>
            </a:r>
            <a:r>
              <a:rPr kumimoji="0" lang="en-US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5420" algn="l"/>
              </a:tabLst>
              <a:defRPr/>
            </a:pPr>
            <a:r>
              <a:rPr kumimoji="0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Pola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pembelajaran </a:t>
            </a:r>
            <a:r>
              <a:rPr kumimoji="0" sz="23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kumimoji="0" sz="2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sz="23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fleksibilitas</a:t>
            </a:r>
            <a:r>
              <a:rPr kumimoji="0" lang="en-US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sesuai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kondisi</a:t>
            </a:r>
            <a:r>
              <a:rPr kumimoji="0" lang="en-US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ATS, 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dan </a:t>
            </a:r>
            <a:r>
              <a:rPr kumimoji="0" lang="en-US" sz="23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konteks</a:t>
            </a:r>
            <a:r>
              <a:rPr kumimoji="0" lang="en-US" sz="2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sz="23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wilayah</a:t>
            </a:r>
            <a:r>
              <a:rPr kumimoji="0" lang="en-US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(3T): </a:t>
            </a:r>
            <a:r>
              <a:rPr kumimoji="0" lang="en-US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Kemdikbud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Kemenag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kumimoji="0" lang="en-US" sz="23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Pemda</a:t>
            </a:r>
            <a:r>
              <a:rPr kumimoji="0" lang="en-US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9781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5420" algn="l"/>
              </a:tabLst>
              <a:defRPr/>
            </a:pPr>
            <a:r>
              <a:rPr kumimoji="0" lang="sv-SE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Pola </a:t>
            </a:r>
            <a:r>
              <a:rPr kumimoji="0" lang="sv-S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pendampingan </a:t>
            </a:r>
            <a:r>
              <a:rPr kumimoji="0" lang="sv-SE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supaya </a:t>
            </a: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anak</a:t>
            </a:r>
            <a:r>
              <a:rPr kumimoji="0" lang="sv-SE" sz="2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sv-S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tidak </a:t>
            </a:r>
            <a:r>
              <a:rPr kumimoji="0" lang="en-US" sz="23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kembali</a:t>
            </a:r>
            <a:r>
              <a:rPr kumimoji="0" lang="en-US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putus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sekolah</a:t>
            </a:r>
            <a:r>
              <a:rPr kumimoji="0" lang="en-US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kumimoji="0" lang="en-US" sz="23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bisa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melanjutkan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kumimoji="0" lang="en-US" sz="23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jenjang</a:t>
            </a:r>
            <a:r>
              <a:rPr kumimoji="0" lang="en-US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kumimoji="0" lang="en-US" sz="2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sv-SE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Fasilitasi Unicef terhadap program Penanganan ATS ( Program OOSC)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7 Kab di Jateng :</a:t>
            </a:r>
            <a:r>
              <a:rPr lang="id-ID" dirty="0" smtClean="0">
                <a:solidFill>
                  <a:srgbClr val="00B0F0"/>
                </a:solidFill>
              </a:rPr>
              <a:t>Brebes</a:t>
            </a:r>
            <a:r>
              <a:rPr lang="id-ID" dirty="0" smtClean="0"/>
              <a:t>, Pemalang, Purbalingga, Jepara, Rembang, Magelang, Banyumas</a:t>
            </a:r>
          </a:p>
          <a:p>
            <a:r>
              <a:rPr lang="id-ID" dirty="0" smtClean="0"/>
              <a:t>Piloting setiap kabupaten pada 4 desa </a:t>
            </a:r>
          </a:p>
          <a:p>
            <a:r>
              <a:rPr lang="id-ID" dirty="0" smtClean="0"/>
              <a:t>Replikasi dilakukan oleh kabupaten mitra dan Provinsi</a:t>
            </a:r>
          </a:p>
          <a:p>
            <a:r>
              <a:rPr lang="id-ID" dirty="0" smtClean="0"/>
              <a:t>Fasilitasi Unicef sekitar 3 tahun di kab mitra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85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Kegiatan fasilitasi  Unicef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d-ID" sz="2800" dirty="0" smtClean="0"/>
              <a:t>Tingkat Kab : </a:t>
            </a:r>
          </a:p>
          <a:p>
            <a:pPr lvl="1"/>
            <a:r>
              <a:rPr lang="id-ID" dirty="0" smtClean="0"/>
              <a:t>Penguatan tim PATS,PKBM</a:t>
            </a:r>
          </a:p>
          <a:p>
            <a:pPr lvl="1"/>
            <a:r>
              <a:rPr lang="id-ID" dirty="0" smtClean="0"/>
              <a:t>Pengembangan RAD</a:t>
            </a:r>
          </a:p>
          <a:p>
            <a:pPr lvl="1"/>
            <a:r>
              <a:rPr lang="id-ID" dirty="0" smtClean="0"/>
              <a:t>Advokasi</a:t>
            </a:r>
          </a:p>
          <a:p>
            <a:pPr lvl="1"/>
            <a:r>
              <a:rPr lang="id-ID" b="1" dirty="0" smtClean="0">
                <a:solidFill>
                  <a:srgbClr val="002060"/>
                </a:solidFill>
              </a:rPr>
              <a:t>Pendampingan</a:t>
            </a:r>
          </a:p>
          <a:p>
            <a:r>
              <a:rPr lang="id-ID" sz="2800" dirty="0" smtClean="0"/>
              <a:t>Tingkat Desa</a:t>
            </a:r>
          </a:p>
          <a:p>
            <a:pPr lvl="1"/>
            <a:r>
              <a:rPr lang="id-ID" sz="2400" dirty="0" smtClean="0"/>
              <a:t>Penguatan tim PATS desa</a:t>
            </a:r>
          </a:p>
          <a:p>
            <a:pPr lvl="1"/>
            <a:r>
              <a:rPr lang="id-ID" sz="2400" dirty="0" smtClean="0"/>
              <a:t>Pendataan, rekonfirmasi data, pengembali ATS</a:t>
            </a:r>
          </a:p>
          <a:p>
            <a:pPr lvl="1"/>
            <a:r>
              <a:rPr lang="id-ID" sz="2400" dirty="0" smtClean="0"/>
              <a:t>Pengembangan RADes</a:t>
            </a:r>
          </a:p>
          <a:p>
            <a:pPr lvl="1"/>
            <a:r>
              <a:rPr lang="id-ID" sz="2400" b="1" dirty="0" smtClean="0">
                <a:solidFill>
                  <a:srgbClr val="002060"/>
                </a:solidFill>
              </a:rPr>
              <a:t>Pendampingan</a:t>
            </a:r>
          </a:p>
          <a:p>
            <a:pPr lvl="1"/>
            <a:endParaRPr lang="id-ID" sz="240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96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739</Words>
  <Application>Microsoft Office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6_Office Theme</vt:lpstr>
      <vt:lpstr>7_Office Theme</vt:lpstr>
      <vt:lpstr>8_Office Theme</vt:lpstr>
      <vt:lpstr>Selamat datang Tim LPPM Untidar</vt:lpstr>
      <vt:lpstr>PENGERTIAN ATS</vt:lpstr>
      <vt:lpstr>Angka Absolut Anak Tidak Sekolah di Indonesia  Tahun 2018-2020</vt:lpstr>
      <vt:lpstr>JUMLAH ATS DI MAGELANG</vt:lpstr>
      <vt:lpstr>PowerPoint Presentation</vt:lpstr>
      <vt:lpstr>PowerPoint Presentation</vt:lpstr>
      <vt:lpstr>AKSELERASI PENGANGANAN ATS</vt:lpstr>
      <vt:lpstr>Fasilitasi Unicef terhadap program Penanganan ATS ( Program OOSC)</vt:lpstr>
      <vt:lpstr>Kegiatan fasilitasi  Unicef</vt:lpstr>
      <vt:lpstr>Strategi Unicef</vt:lpstr>
      <vt:lpstr>Fasilitasi PATS di Magelang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ICHA</dc:creator>
  <cp:lastModifiedBy>ICHA</cp:lastModifiedBy>
  <cp:revision>8</cp:revision>
  <dcterms:created xsi:type="dcterms:W3CDTF">2022-12-10T12:24:34Z</dcterms:created>
  <dcterms:modified xsi:type="dcterms:W3CDTF">2022-12-12T03:15:16Z</dcterms:modified>
</cp:coreProperties>
</file>